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Crimson Pro"/>
      <p:regular r:id="rId16"/>
    </p:embeddedFont>
    <p:embeddedFont>
      <p:font typeface="Crimson Pro"/>
      <p:regular r:id="rId17"/>
    </p:embeddedFont>
    <p:embeddedFont>
      <p:font typeface="Crimson Pro"/>
      <p:regular r:id="rId18"/>
    </p:embeddedFont>
    <p:embeddedFont>
      <p:font typeface="Crimson Pro"/>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indent="0" marL="0">
              <a:lnSpc>
                <a:spcPts val="7700"/>
              </a:lnSpc>
              <a:buNone/>
            </a:pPr>
            <a:r>
              <a:rPr lang="en-US" sz="6150" b="1" dirty="0">
                <a:solidFill>
                  <a:srgbClr val="443728"/>
                </a:solidFill>
                <a:latin typeface="Crimson Pro Bold" pitchFamily="34" charset="0"/>
                <a:ea typeface="Crimson Pro Bold" pitchFamily="34" charset="-122"/>
                <a:cs typeface="Crimson Pro Bold" pitchFamily="34" charset="-120"/>
              </a:rPr>
              <a:t>Enterprise Knowledge Base: Key Stats</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Enterprise knowledge bases are becoming increasingly popular as businesses strive to improve efficiency, reduce costs, and enhance employee productivity. This presentation will explore the key statistics and insights surrounding enterprise knowledge bases.</a:t>
            </a:r>
            <a:endParaRPr lang="en-US" sz="1750" dirty="0"/>
          </a:p>
        </p:txBody>
      </p:sp>
      <p:sp>
        <p:nvSpPr>
          <p:cNvPr id="5" name="Shape 2"/>
          <p:cNvSpPr/>
          <p:nvPr/>
        </p:nvSpPr>
        <p:spPr>
          <a:xfrm>
            <a:off x="793790" y="5934908"/>
            <a:ext cx="362903" cy="362903"/>
          </a:xfrm>
          <a:prstGeom prst="roundRect">
            <a:avLst>
              <a:gd name="adj" fmla="val 25194296"/>
            </a:avLst>
          </a:prstGeom>
          <a:solidFill>
            <a:srgbClr val="AE05D7"/>
          </a:solidFill>
          <a:ln w="7620">
            <a:solidFill>
              <a:srgbClr val="FFFFFF"/>
            </a:solidFill>
            <a:prstDash val="solid"/>
          </a:ln>
        </p:spPr>
      </p:sp>
      <p:sp>
        <p:nvSpPr>
          <p:cNvPr id="6" name="Text 3"/>
          <p:cNvSpPr/>
          <p:nvPr/>
        </p:nvSpPr>
        <p:spPr>
          <a:xfrm>
            <a:off x="907375" y="6067544"/>
            <a:ext cx="135731"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Open Sans Medium" pitchFamily="34" charset="0"/>
                <a:ea typeface="Open Sans Medium" pitchFamily="34" charset="-122"/>
                <a:cs typeface="Open Sans Medium" pitchFamily="34" charset="-120"/>
              </a:rPr>
              <a:t>ah</a:t>
            </a:r>
            <a:endParaRPr lang="en-US" sz="750" dirty="0"/>
          </a:p>
        </p:txBody>
      </p:sp>
      <p:sp>
        <p:nvSpPr>
          <p:cNvPr id="7" name="Text 4"/>
          <p:cNvSpPr/>
          <p:nvPr/>
        </p:nvSpPr>
        <p:spPr>
          <a:xfrm>
            <a:off x="1270040" y="5918002"/>
            <a:ext cx="2107525" cy="396835"/>
          </a:xfrm>
          <a:prstGeom prst="rect">
            <a:avLst/>
          </a:prstGeom>
          <a:noFill/>
          <a:ln/>
        </p:spPr>
        <p:txBody>
          <a:bodyPr wrap="none" lIns="0" tIns="0" rIns="0" bIns="0" rtlCol="0" anchor="t"/>
          <a:lstStyle/>
          <a:p>
            <a:pPr algn="l" indent="0" marL="0">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abul hassan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4539"/>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What is an Enterprise Knowledge Base?</a:t>
            </a:r>
            <a:endParaRPr lang="en-US" sz="4450" dirty="0"/>
          </a:p>
        </p:txBody>
      </p:sp>
      <p:sp>
        <p:nvSpPr>
          <p:cNvPr id="4" name="Shape 1"/>
          <p:cNvSpPr/>
          <p:nvPr/>
        </p:nvSpPr>
        <p:spPr>
          <a:xfrm>
            <a:off x="6280190" y="2832259"/>
            <a:ext cx="3664863" cy="2410897"/>
          </a:xfrm>
          <a:prstGeom prst="roundRect">
            <a:avLst>
              <a:gd name="adj" fmla="val 3952"/>
            </a:avLst>
          </a:prstGeom>
          <a:solidFill>
            <a:srgbClr val="EBE2E0"/>
          </a:solidFill>
          <a:ln w="7620">
            <a:solidFill>
              <a:srgbClr val="D1C8C6"/>
            </a:solidFill>
            <a:prstDash val="solid"/>
          </a:ln>
        </p:spPr>
      </p:sp>
      <p:sp>
        <p:nvSpPr>
          <p:cNvPr id="5" name="Text 2"/>
          <p:cNvSpPr/>
          <p:nvPr/>
        </p:nvSpPr>
        <p:spPr>
          <a:xfrm>
            <a:off x="6514624" y="3066693"/>
            <a:ext cx="2930366"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Centralized Information</a:t>
            </a:r>
            <a:endParaRPr lang="en-US" sz="2200" dirty="0"/>
          </a:p>
        </p:txBody>
      </p:sp>
      <p:sp>
        <p:nvSpPr>
          <p:cNvPr id="6" name="Text 3"/>
          <p:cNvSpPr/>
          <p:nvPr/>
        </p:nvSpPr>
        <p:spPr>
          <a:xfrm>
            <a:off x="6514624" y="3557111"/>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An enterprise knowledge base acts as a central repository for all company knowledge.</a:t>
            </a:r>
            <a:endParaRPr lang="en-US" sz="1750" dirty="0"/>
          </a:p>
        </p:txBody>
      </p:sp>
      <p:sp>
        <p:nvSpPr>
          <p:cNvPr id="7" name="Shape 4"/>
          <p:cNvSpPr/>
          <p:nvPr/>
        </p:nvSpPr>
        <p:spPr>
          <a:xfrm>
            <a:off x="10171867" y="2832259"/>
            <a:ext cx="3664863" cy="2410897"/>
          </a:xfrm>
          <a:prstGeom prst="roundRect">
            <a:avLst>
              <a:gd name="adj" fmla="val 3952"/>
            </a:avLst>
          </a:prstGeom>
          <a:solidFill>
            <a:srgbClr val="EBE2E0"/>
          </a:solidFill>
          <a:ln w="7620">
            <a:solidFill>
              <a:srgbClr val="D1C8C6"/>
            </a:solidFill>
            <a:prstDash val="solid"/>
          </a:ln>
        </p:spPr>
      </p:sp>
      <p:sp>
        <p:nvSpPr>
          <p:cNvPr id="8" name="Text 5"/>
          <p:cNvSpPr/>
          <p:nvPr/>
        </p:nvSpPr>
        <p:spPr>
          <a:xfrm>
            <a:off x="10406301" y="3066693"/>
            <a:ext cx="2913459"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Self-Service Capabilities</a:t>
            </a:r>
            <a:endParaRPr lang="en-US" sz="2200" dirty="0"/>
          </a:p>
        </p:txBody>
      </p:sp>
      <p:sp>
        <p:nvSpPr>
          <p:cNvPr id="9" name="Text 6"/>
          <p:cNvSpPr/>
          <p:nvPr/>
        </p:nvSpPr>
        <p:spPr>
          <a:xfrm>
            <a:off x="10406301" y="3557111"/>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Employees can find answers to their questions independently, reducing reliance on support teams.</a:t>
            </a:r>
            <a:endParaRPr lang="en-US" sz="1750" dirty="0"/>
          </a:p>
        </p:txBody>
      </p:sp>
      <p:sp>
        <p:nvSpPr>
          <p:cNvPr id="10" name="Shape 7"/>
          <p:cNvSpPr/>
          <p:nvPr/>
        </p:nvSpPr>
        <p:spPr>
          <a:xfrm>
            <a:off x="6280190" y="5469969"/>
            <a:ext cx="7556421" cy="1685092"/>
          </a:xfrm>
          <a:prstGeom prst="roundRect">
            <a:avLst>
              <a:gd name="adj" fmla="val 5654"/>
            </a:avLst>
          </a:prstGeom>
          <a:solidFill>
            <a:srgbClr val="EBE2E0"/>
          </a:solidFill>
          <a:ln w="7620">
            <a:solidFill>
              <a:srgbClr val="D1C8C6"/>
            </a:solidFill>
            <a:prstDash val="solid"/>
          </a:ln>
        </p:spPr>
      </p:sp>
      <p:sp>
        <p:nvSpPr>
          <p:cNvPr id="11" name="Text 8"/>
          <p:cNvSpPr/>
          <p:nvPr/>
        </p:nvSpPr>
        <p:spPr>
          <a:xfrm>
            <a:off x="6514624" y="5704403"/>
            <a:ext cx="2880836"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Improved Collaboration</a:t>
            </a:r>
            <a:endParaRPr lang="en-US" sz="2200" dirty="0"/>
          </a:p>
        </p:txBody>
      </p:sp>
      <p:sp>
        <p:nvSpPr>
          <p:cNvPr id="12" name="Text 9"/>
          <p:cNvSpPr/>
          <p:nvPr/>
        </p:nvSpPr>
        <p:spPr>
          <a:xfrm>
            <a:off x="6514624" y="6194822"/>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 knowledge base fosters collaboration by allowing employees to share knowledge and best practices.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955" y="619482"/>
            <a:ext cx="7578090" cy="1398270"/>
          </a:xfrm>
          <a:prstGeom prst="rect">
            <a:avLst/>
          </a:prstGeom>
          <a:noFill/>
          <a:ln/>
        </p:spPr>
        <p:txBody>
          <a:bodyPr wrap="square" lIns="0" tIns="0" rIns="0" bIns="0" rtlCol="0" anchor="t"/>
          <a:lstStyle/>
          <a:p>
            <a:pPr indent="0" marL="0">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Benefits of an Enterprise Knowledge Base</a:t>
            </a:r>
            <a:endParaRPr lang="en-US" sz="4400" dirty="0"/>
          </a:p>
        </p:txBody>
      </p:sp>
      <p:sp>
        <p:nvSpPr>
          <p:cNvPr id="4" name="Shape 1"/>
          <p:cNvSpPr/>
          <p:nvPr/>
        </p:nvSpPr>
        <p:spPr>
          <a:xfrm>
            <a:off x="782955" y="2604849"/>
            <a:ext cx="503277" cy="503277"/>
          </a:xfrm>
          <a:prstGeom prst="roundRect">
            <a:avLst>
              <a:gd name="adj" fmla="val 18670"/>
            </a:avLst>
          </a:prstGeom>
          <a:solidFill>
            <a:srgbClr val="EBE2E0"/>
          </a:solidFill>
          <a:ln w="7620">
            <a:solidFill>
              <a:srgbClr val="D1C8C6"/>
            </a:solidFill>
            <a:prstDash val="solid"/>
          </a:ln>
        </p:spPr>
      </p:sp>
      <p:sp>
        <p:nvSpPr>
          <p:cNvPr id="5" name="Text 2"/>
          <p:cNvSpPr/>
          <p:nvPr/>
        </p:nvSpPr>
        <p:spPr>
          <a:xfrm>
            <a:off x="971788" y="2688669"/>
            <a:ext cx="125492" cy="335637"/>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1</a:t>
            </a:r>
            <a:endParaRPr lang="en-US" sz="2600" dirty="0"/>
          </a:p>
        </p:txBody>
      </p:sp>
      <p:sp>
        <p:nvSpPr>
          <p:cNvPr id="6" name="Text 3"/>
          <p:cNvSpPr/>
          <p:nvPr/>
        </p:nvSpPr>
        <p:spPr>
          <a:xfrm>
            <a:off x="1509951" y="2604849"/>
            <a:ext cx="2796421" cy="349568"/>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Reduced Support Costs</a:t>
            </a:r>
            <a:endParaRPr lang="en-US" sz="2200" dirty="0"/>
          </a:p>
        </p:txBody>
      </p:sp>
      <p:sp>
        <p:nvSpPr>
          <p:cNvPr id="7" name="Text 4"/>
          <p:cNvSpPr/>
          <p:nvPr/>
        </p:nvSpPr>
        <p:spPr>
          <a:xfrm>
            <a:off x="1509951" y="3088600"/>
            <a:ext cx="2950250" cy="1431608"/>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By empowering employees with self-service capabilities, companies can significantly reduce support costs.</a:t>
            </a:r>
            <a:endParaRPr lang="en-US" sz="1750" dirty="0"/>
          </a:p>
        </p:txBody>
      </p:sp>
      <p:sp>
        <p:nvSpPr>
          <p:cNvPr id="8" name="Shape 5"/>
          <p:cNvSpPr/>
          <p:nvPr/>
        </p:nvSpPr>
        <p:spPr>
          <a:xfrm>
            <a:off x="4683919" y="2604849"/>
            <a:ext cx="503277" cy="503277"/>
          </a:xfrm>
          <a:prstGeom prst="roundRect">
            <a:avLst>
              <a:gd name="adj" fmla="val 18670"/>
            </a:avLst>
          </a:prstGeom>
          <a:solidFill>
            <a:srgbClr val="EBE2E0"/>
          </a:solidFill>
          <a:ln w="7620">
            <a:solidFill>
              <a:srgbClr val="D1C8C6"/>
            </a:solidFill>
            <a:prstDash val="solid"/>
          </a:ln>
        </p:spPr>
      </p:sp>
      <p:sp>
        <p:nvSpPr>
          <p:cNvPr id="9" name="Text 6"/>
          <p:cNvSpPr/>
          <p:nvPr/>
        </p:nvSpPr>
        <p:spPr>
          <a:xfrm>
            <a:off x="4850011" y="2688669"/>
            <a:ext cx="171093" cy="335637"/>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2</a:t>
            </a:r>
            <a:endParaRPr lang="en-US" sz="2600" dirty="0"/>
          </a:p>
        </p:txBody>
      </p:sp>
      <p:sp>
        <p:nvSpPr>
          <p:cNvPr id="10" name="Text 7"/>
          <p:cNvSpPr/>
          <p:nvPr/>
        </p:nvSpPr>
        <p:spPr>
          <a:xfrm>
            <a:off x="5410914" y="2604849"/>
            <a:ext cx="2950250" cy="699135"/>
          </a:xfrm>
          <a:prstGeom prst="rect">
            <a:avLst/>
          </a:prstGeom>
          <a:noFill/>
          <a:ln/>
        </p:spPr>
        <p:txBody>
          <a:bodyPr wrap="squar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Increased Employee Productivity</a:t>
            </a:r>
            <a:endParaRPr lang="en-US" sz="2200" dirty="0"/>
          </a:p>
        </p:txBody>
      </p:sp>
      <p:sp>
        <p:nvSpPr>
          <p:cNvPr id="11" name="Text 8"/>
          <p:cNvSpPr/>
          <p:nvPr/>
        </p:nvSpPr>
        <p:spPr>
          <a:xfrm>
            <a:off x="5410914" y="3438168"/>
            <a:ext cx="2950250" cy="1431608"/>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Employees spend less time searching for information and more time on productive tasks.</a:t>
            </a:r>
            <a:endParaRPr lang="en-US" sz="1750" dirty="0"/>
          </a:p>
        </p:txBody>
      </p:sp>
      <p:sp>
        <p:nvSpPr>
          <p:cNvPr id="12" name="Shape 9"/>
          <p:cNvSpPr/>
          <p:nvPr/>
        </p:nvSpPr>
        <p:spPr>
          <a:xfrm>
            <a:off x="782955" y="5345073"/>
            <a:ext cx="503277" cy="503277"/>
          </a:xfrm>
          <a:prstGeom prst="roundRect">
            <a:avLst>
              <a:gd name="adj" fmla="val 18670"/>
            </a:avLst>
          </a:prstGeom>
          <a:solidFill>
            <a:srgbClr val="EBE2E0"/>
          </a:solidFill>
          <a:ln w="7620">
            <a:solidFill>
              <a:srgbClr val="D1C8C6"/>
            </a:solidFill>
            <a:prstDash val="solid"/>
          </a:ln>
        </p:spPr>
      </p:sp>
      <p:sp>
        <p:nvSpPr>
          <p:cNvPr id="13" name="Text 10"/>
          <p:cNvSpPr/>
          <p:nvPr/>
        </p:nvSpPr>
        <p:spPr>
          <a:xfrm>
            <a:off x="952619" y="5428893"/>
            <a:ext cx="163830" cy="335637"/>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3</a:t>
            </a:r>
            <a:endParaRPr lang="en-US" sz="2600" dirty="0"/>
          </a:p>
        </p:txBody>
      </p:sp>
      <p:sp>
        <p:nvSpPr>
          <p:cNvPr id="14" name="Text 11"/>
          <p:cNvSpPr/>
          <p:nvPr/>
        </p:nvSpPr>
        <p:spPr>
          <a:xfrm>
            <a:off x="1509951" y="5345073"/>
            <a:ext cx="2950250" cy="699135"/>
          </a:xfrm>
          <a:prstGeom prst="rect">
            <a:avLst/>
          </a:prstGeom>
          <a:noFill/>
          <a:ln/>
        </p:spPr>
        <p:txBody>
          <a:bodyPr wrap="squar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Improved Customer Satisfaction</a:t>
            </a:r>
            <a:endParaRPr lang="en-US" sz="2200" dirty="0"/>
          </a:p>
        </p:txBody>
      </p:sp>
      <p:sp>
        <p:nvSpPr>
          <p:cNvPr id="15" name="Text 12"/>
          <p:cNvSpPr/>
          <p:nvPr/>
        </p:nvSpPr>
        <p:spPr>
          <a:xfrm>
            <a:off x="1509951" y="6178391"/>
            <a:ext cx="2950250" cy="1431608"/>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Faster and more accurate responses to customer inquiries lead to higher satisfaction levels.</a:t>
            </a:r>
            <a:endParaRPr lang="en-US" sz="1750" dirty="0"/>
          </a:p>
        </p:txBody>
      </p:sp>
      <p:sp>
        <p:nvSpPr>
          <p:cNvPr id="16" name="Shape 13"/>
          <p:cNvSpPr/>
          <p:nvPr/>
        </p:nvSpPr>
        <p:spPr>
          <a:xfrm>
            <a:off x="4683919" y="5345073"/>
            <a:ext cx="503277" cy="503277"/>
          </a:xfrm>
          <a:prstGeom prst="roundRect">
            <a:avLst>
              <a:gd name="adj" fmla="val 18670"/>
            </a:avLst>
          </a:prstGeom>
          <a:solidFill>
            <a:srgbClr val="EBE2E0"/>
          </a:solidFill>
          <a:ln w="7620">
            <a:solidFill>
              <a:srgbClr val="D1C8C6"/>
            </a:solidFill>
            <a:prstDash val="solid"/>
          </a:ln>
        </p:spPr>
      </p:sp>
      <p:sp>
        <p:nvSpPr>
          <p:cNvPr id="17" name="Text 14"/>
          <p:cNvSpPr/>
          <p:nvPr/>
        </p:nvSpPr>
        <p:spPr>
          <a:xfrm>
            <a:off x="4845129" y="5428893"/>
            <a:ext cx="180856" cy="335637"/>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4</a:t>
            </a:r>
            <a:endParaRPr lang="en-US" sz="2600" dirty="0"/>
          </a:p>
        </p:txBody>
      </p:sp>
      <p:sp>
        <p:nvSpPr>
          <p:cNvPr id="18" name="Text 15"/>
          <p:cNvSpPr/>
          <p:nvPr/>
        </p:nvSpPr>
        <p:spPr>
          <a:xfrm>
            <a:off x="5410914" y="5345073"/>
            <a:ext cx="2950250" cy="699135"/>
          </a:xfrm>
          <a:prstGeom prst="rect">
            <a:avLst/>
          </a:prstGeom>
          <a:noFill/>
          <a:ln/>
        </p:spPr>
        <p:txBody>
          <a:bodyPr wrap="squar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Enhanced Knowledge Sharing</a:t>
            </a:r>
            <a:endParaRPr lang="en-US" sz="2200" dirty="0"/>
          </a:p>
        </p:txBody>
      </p:sp>
      <p:sp>
        <p:nvSpPr>
          <p:cNvPr id="19" name="Text 16"/>
          <p:cNvSpPr/>
          <p:nvPr/>
        </p:nvSpPr>
        <p:spPr>
          <a:xfrm>
            <a:off x="5410914" y="6178391"/>
            <a:ext cx="2950250" cy="1431608"/>
          </a:xfrm>
          <a:prstGeom prst="rect">
            <a:avLst/>
          </a:prstGeom>
          <a:noFill/>
          <a:ln/>
        </p:spPr>
        <p:txBody>
          <a:bodyPr wrap="square" lIns="0" tIns="0" rIns="0" bIns="0" rtlCol="0" anchor="t"/>
          <a:lstStyle/>
          <a:p>
            <a:pP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A centralized knowledge base fosters knowledge sharing and collaboration across the organization.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1106"/>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Key Metrics to Track</a:t>
            </a:r>
            <a:endParaRPr lang="en-US" sz="4450" dirty="0"/>
          </a:p>
        </p:txBody>
      </p:sp>
      <p:sp>
        <p:nvSpPr>
          <p:cNvPr id="4" name="Shape 1"/>
          <p:cNvSpPr/>
          <p:nvPr/>
        </p:nvSpPr>
        <p:spPr>
          <a:xfrm>
            <a:off x="793790" y="2280047"/>
            <a:ext cx="7556421" cy="4718447"/>
          </a:xfrm>
          <a:prstGeom prst="roundRect">
            <a:avLst>
              <a:gd name="adj" fmla="val 2019"/>
            </a:avLst>
          </a:prstGeom>
          <a:noFill/>
          <a:ln w="7620">
            <a:solidFill>
              <a:srgbClr val="000000">
                <a:alpha val="8000"/>
              </a:srgbClr>
            </a:solidFill>
            <a:prstDash val="solid"/>
          </a:ln>
        </p:spPr>
      </p:sp>
      <p:sp>
        <p:nvSpPr>
          <p:cNvPr id="5" name="Shape 2"/>
          <p:cNvSpPr/>
          <p:nvPr/>
        </p:nvSpPr>
        <p:spPr>
          <a:xfrm>
            <a:off x="801410" y="2287667"/>
            <a:ext cx="7541181" cy="650319"/>
          </a:xfrm>
          <a:prstGeom prst="rect">
            <a:avLst/>
          </a:prstGeom>
          <a:solidFill>
            <a:srgbClr val="FFFFFF">
              <a:alpha val="4000"/>
            </a:srgbClr>
          </a:solidFill>
          <a:ln/>
        </p:spPr>
      </p:sp>
      <p:sp>
        <p:nvSpPr>
          <p:cNvPr id="6" name="Text 3"/>
          <p:cNvSpPr/>
          <p:nvPr/>
        </p:nvSpPr>
        <p:spPr>
          <a:xfrm>
            <a:off x="1028224" y="243137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Metric</a:t>
            </a:r>
            <a:endParaRPr lang="en-US" sz="1750" dirty="0"/>
          </a:p>
        </p:txBody>
      </p:sp>
      <p:sp>
        <p:nvSpPr>
          <p:cNvPr id="7" name="Text 4"/>
          <p:cNvSpPr/>
          <p:nvPr/>
        </p:nvSpPr>
        <p:spPr>
          <a:xfrm>
            <a:off x="4802624" y="243137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Description</a:t>
            </a:r>
            <a:endParaRPr lang="en-US" sz="1750" dirty="0"/>
          </a:p>
        </p:txBody>
      </p:sp>
      <p:sp>
        <p:nvSpPr>
          <p:cNvPr id="8" name="Shape 5"/>
          <p:cNvSpPr/>
          <p:nvPr/>
        </p:nvSpPr>
        <p:spPr>
          <a:xfrm>
            <a:off x="801410" y="2937986"/>
            <a:ext cx="7541181" cy="1013222"/>
          </a:xfrm>
          <a:prstGeom prst="rect">
            <a:avLst/>
          </a:prstGeom>
          <a:solidFill>
            <a:srgbClr val="000000">
              <a:alpha val="4000"/>
            </a:srgbClr>
          </a:solidFill>
          <a:ln/>
        </p:spPr>
      </p:sp>
      <p:sp>
        <p:nvSpPr>
          <p:cNvPr id="9" name="Text 6"/>
          <p:cNvSpPr/>
          <p:nvPr/>
        </p:nvSpPr>
        <p:spPr>
          <a:xfrm>
            <a:off x="1028224" y="308169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Article Views</a:t>
            </a:r>
            <a:endParaRPr lang="en-US" sz="1750" dirty="0"/>
          </a:p>
        </p:txBody>
      </p:sp>
      <p:sp>
        <p:nvSpPr>
          <p:cNvPr id="10" name="Text 7"/>
          <p:cNvSpPr/>
          <p:nvPr/>
        </p:nvSpPr>
        <p:spPr>
          <a:xfrm>
            <a:off x="4802624" y="3081695"/>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Number of times articles are accessed</a:t>
            </a:r>
            <a:endParaRPr lang="en-US" sz="1750" dirty="0"/>
          </a:p>
        </p:txBody>
      </p:sp>
      <p:sp>
        <p:nvSpPr>
          <p:cNvPr id="11" name="Shape 8"/>
          <p:cNvSpPr/>
          <p:nvPr/>
        </p:nvSpPr>
        <p:spPr>
          <a:xfrm>
            <a:off x="801410" y="3951208"/>
            <a:ext cx="7541181" cy="1013222"/>
          </a:xfrm>
          <a:prstGeom prst="rect">
            <a:avLst/>
          </a:prstGeom>
          <a:solidFill>
            <a:srgbClr val="FFFFFF">
              <a:alpha val="4000"/>
            </a:srgbClr>
          </a:solidFill>
          <a:ln/>
        </p:spPr>
      </p:sp>
      <p:sp>
        <p:nvSpPr>
          <p:cNvPr id="12" name="Text 9"/>
          <p:cNvSpPr/>
          <p:nvPr/>
        </p:nvSpPr>
        <p:spPr>
          <a:xfrm>
            <a:off x="1028224" y="409491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Search Queries</a:t>
            </a:r>
            <a:endParaRPr lang="en-US" sz="1750" dirty="0"/>
          </a:p>
        </p:txBody>
      </p:sp>
      <p:sp>
        <p:nvSpPr>
          <p:cNvPr id="13" name="Text 10"/>
          <p:cNvSpPr/>
          <p:nvPr/>
        </p:nvSpPr>
        <p:spPr>
          <a:xfrm>
            <a:off x="4802624" y="4094917"/>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Frequency and type of search queries used</a:t>
            </a:r>
            <a:endParaRPr lang="en-US" sz="1750" dirty="0"/>
          </a:p>
        </p:txBody>
      </p:sp>
      <p:sp>
        <p:nvSpPr>
          <p:cNvPr id="14" name="Shape 11"/>
          <p:cNvSpPr/>
          <p:nvPr/>
        </p:nvSpPr>
        <p:spPr>
          <a:xfrm>
            <a:off x="801410" y="4964430"/>
            <a:ext cx="7541181" cy="1013222"/>
          </a:xfrm>
          <a:prstGeom prst="rect">
            <a:avLst/>
          </a:prstGeom>
          <a:solidFill>
            <a:srgbClr val="000000">
              <a:alpha val="4000"/>
            </a:srgbClr>
          </a:solidFill>
          <a:ln/>
        </p:spPr>
      </p:sp>
      <p:sp>
        <p:nvSpPr>
          <p:cNvPr id="15" name="Text 12"/>
          <p:cNvSpPr/>
          <p:nvPr/>
        </p:nvSpPr>
        <p:spPr>
          <a:xfrm>
            <a:off x="1028224" y="510813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User Engagement</a:t>
            </a:r>
            <a:endParaRPr lang="en-US" sz="1750" dirty="0"/>
          </a:p>
        </p:txBody>
      </p:sp>
      <p:sp>
        <p:nvSpPr>
          <p:cNvPr id="16" name="Text 13"/>
          <p:cNvSpPr/>
          <p:nvPr/>
        </p:nvSpPr>
        <p:spPr>
          <a:xfrm>
            <a:off x="4802624" y="5108138"/>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Time spent on articles, ratings, and feedback provided</a:t>
            </a:r>
            <a:endParaRPr lang="en-US" sz="1750" dirty="0"/>
          </a:p>
        </p:txBody>
      </p:sp>
      <p:sp>
        <p:nvSpPr>
          <p:cNvPr id="17" name="Shape 14"/>
          <p:cNvSpPr/>
          <p:nvPr/>
        </p:nvSpPr>
        <p:spPr>
          <a:xfrm>
            <a:off x="801410" y="5977652"/>
            <a:ext cx="7541181" cy="1013222"/>
          </a:xfrm>
          <a:prstGeom prst="rect">
            <a:avLst/>
          </a:prstGeom>
          <a:solidFill>
            <a:srgbClr val="FFFFFF">
              <a:alpha val="4000"/>
            </a:srgbClr>
          </a:solidFill>
          <a:ln/>
        </p:spPr>
      </p:sp>
      <p:sp>
        <p:nvSpPr>
          <p:cNvPr id="18" name="Text 15"/>
          <p:cNvSpPr/>
          <p:nvPr/>
        </p:nvSpPr>
        <p:spPr>
          <a:xfrm>
            <a:off x="1028224" y="612136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Support Ticket Reduction</a:t>
            </a:r>
            <a:endParaRPr lang="en-US" sz="1750" dirty="0"/>
          </a:p>
        </p:txBody>
      </p:sp>
      <p:sp>
        <p:nvSpPr>
          <p:cNvPr id="19" name="Text 16"/>
          <p:cNvSpPr/>
          <p:nvPr/>
        </p:nvSpPr>
        <p:spPr>
          <a:xfrm>
            <a:off x="4802624" y="6121360"/>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Decrease in support inquiries due to knowledge base usage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indent="0" marL="0">
              <a:lnSpc>
                <a:spcPts val="5400"/>
              </a:lnSpc>
              <a:buNone/>
            </a:pPr>
            <a:r>
              <a:rPr lang="en-US" sz="4300" b="1" dirty="0">
                <a:solidFill>
                  <a:srgbClr val="443728"/>
                </a:solidFill>
                <a:latin typeface="Crimson Pro Bold" pitchFamily="34" charset="0"/>
                <a:ea typeface="Crimson Pro Bold" pitchFamily="34" charset="-122"/>
                <a:cs typeface="Crimson Pro Bold" pitchFamily="34" charset="-120"/>
              </a:rPr>
              <a:t>Top Challenges in Implementation</a:t>
            </a:r>
            <a:endParaRPr lang="en-US" sz="4300" dirty="0"/>
          </a:p>
        </p:txBody>
      </p:sp>
      <p:pic>
        <p:nvPicPr>
          <p:cNvPr id="4" name="Image 1" descr="preencoded.png">    </p:cNvPr>
          <p:cNvPicPr>
            <a:picLocks noChangeAspect="1"/>
          </p:cNvPicPr>
          <p:nvPr/>
        </p:nvPicPr>
        <p:blipFill>
          <a:blip r:embed="rId2"/>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Content Creation</a:t>
            </a:r>
            <a:endParaRPr lang="en-US" sz="2150" dirty="0"/>
          </a:p>
        </p:txBody>
      </p:sp>
      <p:sp>
        <p:nvSpPr>
          <p:cNvPr id="6" name="Text 2"/>
          <p:cNvSpPr/>
          <p:nvPr/>
        </p:nvSpPr>
        <p:spPr>
          <a:xfrm>
            <a:off x="7695128" y="3018353"/>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Developing and maintaining high-quality, comprehensive content requires significant effort.</a:t>
            </a:r>
            <a:endParaRPr lang="en-US" sz="1700" dirty="0"/>
          </a:p>
        </p:txBody>
      </p:sp>
      <p:pic>
        <p:nvPicPr>
          <p:cNvPr id="7" name="Image 2" descr="preencoded.png">    </p:cNvPr>
          <p:cNvPicPr>
            <a:picLocks noChangeAspect="1"/>
          </p:cNvPicPr>
          <p:nvPr/>
        </p:nvPicPr>
        <p:blipFill>
          <a:blip r:embed="rId3"/>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User Adoption</a:t>
            </a:r>
            <a:endParaRPr lang="en-US" sz="2150" dirty="0"/>
          </a:p>
        </p:txBody>
      </p:sp>
      <p:sp>
        <p:nvSpPr>
          <p:cNvPr id="9" name="Text 4"/>
          <p:cNvSpPr/>
          <p:nvPr/>
        </p:nvSpPr>
        <p:spPr>
          <a:xfrm>
            <a:off x="7695128" y="4785479"/>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Encouraging employees to use the knowledge base effectively can be challenging.</a:t>
            </a:r>
            <a:endParaRPr lang="en-US" sz="1700" dirty="0"/>
          </a:p>
        </p:txBody>
      </p:sp>
      <p:pic>
        <p:nvPicPr>
          <p:cNvPr id="10" name="Image 3" descr="preencoded.png">    </p:cNvPr>
          <p:cNvPicPr>
            <a:picLocks noChangeAspect="1"/>
          </p:cNvPicPr>
          <p:nvPr/>
        </p:nvPicPr>
        <p:blipFill>
          <a:blip r:embed="rId4"/>
          <a:stretch>
            <a:fillRect/>
          </a:stretch>
        </p:blipFill>
        <p:spPr>
          <a:xfrm>
            <a:off x="6259473" y="5854184"/>
            <a:ext cx="1104424" cy="1767126"/>
          </a:xfrm>
          <a:prstGeom prst="rect">
            <a:avLst/>
          </a:prstGeom>
        </p:spPr>
      </p:pic>
      <p:sp>
        <p:nvSpPr>
          <p:cNvPr id="11" name="Text 5"/>
          <p:cNvSpPr/>
          <p:nvPr/>
        </p:nvSpPr>
        <p:spPr>
          <a:xfrm>
            <a:off x="7695128" y="6075045"/>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Integration</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Integrating the knowledge base with existing systems and workflows can be complex.</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indent="0" marL="0">
              <a:lnSpc>
                <a:spcPts val="5400"/>
              </a:lnSpc>
              <a:buNone/>
            </a:pPr>
            <a:r>
              <a:rPr lang="en-US" sz="4300" b="1" dirty="0">
                <a:solidFill>
                  <a:srgbClr val="443728"/>
                </a:solidFill>
                <a:latin typeface="Crimson Pro Bold" pitchFamily="34" charset="0"/>
                <a:ea typeface="Crimson Pro Bold" pitchFamily="34" charset="-122"/>
                <a:cs typeface="Crimson Pro Bold" pitchFamily="34" charset="-120"/>
              </a:rPr>
              <a:t>User Engagement and Adoption Rates</a:t>
            </a:r>
            <a:endParaRPr lang="en-US" sz="4300" dirty="0"/>
          </a:p>
        </p:txBody>
      </p:sp>
      <p:sp>
        <p:nvSpPr>
          <p:cNvPr id="4" name="Shape 1"/>
          <p:cNvSpPr/>
          <p:nvPr/>
        </p:nvSpPr>
        <p:spPr>
          <a:xfrm>
            <a:off x="6573441" y="2314932"/>
            <a:ext cx="30480" cy="5309949"/>
          </a:xfrm>
          <a:prstGeom prst="roundRect">
            <a:avLst>
              <a:gd name="adj" fmla="val 303837"/>
            </a:avLst>
          </a:prstGeom>
          <a:solidFill>
            <a:srgbClr val="D1C8C6"/>
          </a:solidFill>
          <a:ln/>
        </p:spPr>
      </p:sp>
      <p:sp>
        <p:nvSpPr>
          <p:cNvPr id="5" name="Shape 2"/>
          <p:cNvSpPr/>
          <p:nvPr/>
        </p:nvSpPr>
        <p:spPr>
          <a:xfrm>
            <a:off x="6806208" y="2795707"/>
            <a:ext cx="771644" cy="30480"/>
          </a:xfrm>
          <a:prstGeom prst="roundRect">
            <a:avLst>
              <a:gd name="adj" fmla="val 303837"/>
            </a:avLst>
          </a:prstGeom>
          <a:solidFill>
            <a:srgbClr val="D1C8C6"/>
          </a:solidFill>
          <a:ln/>
        </p:spPr>
      </p:sp>
      <p:sp>
        <p:nvSpPr>
          <p:cNvPr id="6" name="Shape 3"/>
          <p:cNvSpPr/>
          <p:nvPr/>
        </p:nvSpPr>
        <p:spPr>
          <a:xfrm>
            <a:off x="6340673" y="2562939"/>
            <a:ext cx="496014" cy="496014"/>
          </a:xfrm>
          <a:prstGeom prst="roundRect">
            <a:avLst>
              <a:gd name="adj" fmla="val 18671"/>
            </a:avLst>
          </a:prstGeom>
          <a:solidFill>
            <a:srgbClr val="EBE2E0"/>
          </a:solidFill>
          <a:ln w="7620">
            <a:solidFill>
              <a:srgbClr val="D1C8C6"/>
            </a:solidFill>
            <a:prstDash val="solid"/>
          </a:ln>
        </p:spPr>
      </p:sp>
      <p:sp>
        <p:nvSpPr>
          <p:cNvPr id="7" name="Text 4"/>
          <p:cNvSpPr/>
          <p:nvPr/>
        </p:nvSpPr>
        <p:spPr>
          <a:xfrm>
            <a:off x="6526768" y="2645569"/>
            <a:ext cx="123706" cy="330756"/>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1</a:t>
            </a:r>
            <a:endParaRPr lang="en-US" sz="2600" dirty="0"/>
          </a:p>
        </p:txBody>
      </p:sp>
      <p:sp>
        <p:nvSpPr>
          <p:cNvPr id="8" name="Text 5"/>
          <p:cNvSpPr/>
          <p:nvPr/>
        </p:nvSpPr>
        <p:spPr>
          <a:xfrm>
            <a:off x="7801332" y="2535317"/>
            <a:ext cx="2756178" cy="344448"/>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Onboarding</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Provide comprehensive training and guidance to new users.</a:t>
            </a:r>
            <a:endParaRPr lang="en-US" sz="1700" dirty="0"/>
          </a:p>
        </p:txBody>
      </p:sp>
      <p:sp>
        <p:nvSpPr>
          <p:cNvPr id="10" name="Shape 7"/>
          <p:cNvSpPr/>
          <p:nvPr/>
        </p:nvSpPr>
        <p:spPr>
          <a:xfrm>
            <a:off x="6806208" y="4639151"/>
            <a:ext cx="771644" cy="30480"/>
          </a:xfrm>
          <a:prstGeom prst="roundRect">
            <a:avLst>
              <a:gd name="adj" fmla="val 303837"/>
            </a:avLst>
          </a:prstGeom>
          <a:solidFill>
            <a:srgbClr val="D1C8C6"/>
          </a:solidFill>
          <a:ln/>
        </p:spPr>
      </p:sp>
      <p:sp>
        <p:nvSpPr>
          <p:cNvPr id="11" name="Shape 8"/>
          <p:cNvSpPr/>
          <p:nvPr/>
        </p:nvSpPr>
        <p:spPr>
          <a:xfrm>
            <a:off x="6340673" y="4406384"/>
            <a:ext cx="496014" cy="496014"/>
          </a:xfrm>
          <a:prstGeom prst="roundRect">
            <a:avLst>
              <a:gd name="adj" fmla="val 18671"/>
            </a:avLst>
          </a:prstGeom>
          <a:solidFill>
            <a:srgbClr val="EBE2E0"/>
          </a:solidFill>
          <a:ln w="7620">
            <a:solidFill>
              <a:srgbClr val="D1C8C6"/>
            </a:solidFill>
            <a:prstDash val="solid"/>
          </a:ln>
        </p:spPr>
      </p:sp>
      <p:sp>
        <p:nvSpPr>
          <p:cNvPr id="12" name="Text 9"/>
          <p:cNvSpPr/>
          <p:nvPr/>
        </p:nvSpPr>
        <p:spPr>
          <a:xfrm>
            <a:off x="6504384" y="4489013"/>
            <a:ext cx="168593" cy="330756"/>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2</a:t>
            </a:r>
            <a:endParaRPr lang="en-US" sz="2600" dirty="0"/>
          </a:p>
        </p:txBody>
      </p:sp>
      <p:sp>
        <p:nvSpPr>
          <p:cNvPr id="13" name="Text 10"/>
          <p:cNvSpPr/>
          <p:nvPr/>
        </p:nvSpPr>
        <p:spPr>
          <a:xfrm>
            <a:off x="7801332" y="4378762"/>
            <a:ext cx="2756178" cy="344448"/>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Gamification</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Introduce gamified elements like badges and points to encourage participation.</a:t>
            </a:r>
            <a:endParaRPr lang="en-US" sz="1700" dirty="0"/>
          </a:p>
        </p:txBody>
      </p:sp>
      <p:sp>
        <p:nvSpPr>
          <p:cNvPr id="15" name="Shape 12"/>
          <p:cNvSpPr/>
          <p:nvPr/>
        </p:nvSpPr>
        <p:spPr>
          <a:xfrm>
            <a:off x="6806208" y="6482596"/>
            <a:ext cx="771644" cy="30480"/>
          </a:xfrm>
          <a:prstGeom prst="roundRect">
            <a:avLst>
              <a:gd name="adj" fmla="val 303837"/>
            </a:avLst>
          </a:prstGeom>
          <a:solidFill>
            <a:srgbClr val="D1C8C6"/>
          </a:solidFill>
          <a:ln/>
        </p:spPr>
      </p:sp>
      <p:sp>
        <p:nvSpPr>
          <p:cNvPr id="16" name="Shape 13"/>
          <p:cNvSpPr/>
          <p:nvPr/>
        </p:nvSpPr>
        <p:spPr>
          <a:xfrm>
            <a:off x="6340673" y="6249829"/>
            <a:ext cx="496014" cy="496014"/>
          </a:xfrm>
          <a:prstGeom prst="roundRect">
            <a:avLst>
              <a:gd name="adj" fmla="val 18671"/>
            </a:avLst>
          </a:prstGeom>
          <a:solidFill>
            <a:srgbClr val="EBE2E0"/>
          </a:solidFill>
          <a:ln w="7620">
            <a:solidFill>
              <a:srgbClr val="D1C8C6"/>
            </a:solidFill>
            <a:prstDash val="solid"/>
          </a:ln>
        </p:spPr>
      </p:sp>
      <p:sp>
        <p:nvSpPr>
          <p:cNvPr id="17" name="Text 14"/>
          <p:cNvSpPr/>
          <p:nvPr/>
        </p:nvSpPr>
        <p:spPr>
          <a:xfrm>
            <a:off x="6507956" y="6332458"/>
            <a:ext cx="161449" cy="330756"/>
          </a:xfrm>
          <a:prstGeom prst="rect">
            <a:avLst/>
          </a:prstGeom>
          <a:noFill/>
          <a:ln/>
        </p:spPr>
        <p:txBody>
          <a:bodyPr wrap="none" lIns="0" tIns="0" rIns="0" bIns="0" rtlCol="0" anchor="t"/>
          <a:lstStyle/>
          <a:p>
            <a:pPr algn="ctr" indent="0" marL="0">
              <a:lnSpc>
                <a:spcPts val="2600"/>
              </a:lnSpc>
              <a:buNone/>
            </a:pPr>
            <a:r>
              <a:rPr lang="en-US" sz="2600" b="1" dirty="0">
                <a:solidFill>
                  <a:srgbClr val="443728"/>
                </a:solidFill>
                <a:latin typeface="Crimson Pro Bold" pitchFamily="34" charset="0"/>
                <a:ea typeface="Crimson Pro Bold" pitchFamily="34" charset="-122"/>
                <a:cs typeface="Crimson Pro Bold" pitchFamily="34" charset="-120"/>
              </a:rPr>
              <a:t>3</a:t>
            </a:r>
            <a:endParaRPr lang="en-US" sz="2600" dirty="0"/>
          </a:p>
        </p:txBody>
      </p:sp>
      <p:sp>
        <p:nvSpPr>
          <p:cNvPr id="18" name="Text 15"/>
          <p:cNvSpPr/>
          <p:nvPr/>
        </p:nvSpPr>
        <p:spPr>
          <a:xfrm>
            <a:off x="7801332" y="6222206"/>
            <a:ext cx="3063002" cy="344448"/>
          </a:xfrm>
          <a:prstGeom prst="rect">
            <a:avLst/>
          </a:prstGeom>
          <a:noFill/>
          <a:ln/>
        </p:spPr>
        <p:txBody>
          <a:bodyPr wrap="none" lIns="0" tIns="0" rIns="0" bIns="0" rtlCol="0" anchor="t"/>
          <a:lstStyle/>
          <a:p>
            <a:pPr algn="l"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Feedback and Recognition</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algn="l" indent="0" marL="0">
              <a:lnSpc>
                <a:spcPts val="2750"/>
              </a:lnSpc>
              <a:buNone/>
            </a:pPr>
            <a:r>
              <a:rPr lang="en-US" sz="1700" dirty="0">
                <a:solidFill>
                  <a:srgbClr val="443728"/>
                </a:solidFill>
                <a:latin typeface="Open Sans" pitchFamily="34" charset="0"/>
                <a:ea typeface="Open Sans" pitchFamily="34" charset="-122"/>
                <a:cs typeface="Open Sans" pitchFamily="34" charset="-120"/>
              </a:rPr>
              <a:t>Collect user feedback and acknowledge contributions to build a sense of community.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39960"/>
            <a:ext cx="8500824" cy="708779"/>
          </a:xfrm>
          <a:prstGeom prst="rect">
            <a:avLst/>
          </a:prstGeom>
          <a:noFill/>
          <a:ln/>
        </p:spPr>
        <p:txBody>
          <a:bodyPr wrap="non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Content Curation and Maintenance</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Regular Updates</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Ensure content is kept up-to-date with the latest information and changes.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Quality Control</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Implement a process for reviewing and approving content to maintain accuracy.</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Content Optimization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Optimize content for readability, search engine optimization, and user comprehension.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17006"/>
          </a:xfrm>
          <a:prstGeom prst="rect">
            <a:avLst/>
          </a:prstGeom>
        </p:spPr>
      </p:pic>
      <p:sp>
        <p:nvSpPr>
          <p:cNvPr id="3" name="Text 0"/>
          <p:cNvSpPr/>
          <p:nvPr/>
        </p:nvSpPr>
        <p:spPr>
          <a:xfrm>
            <a:off x="760690" y="3489960"/>
            <a:ext cx="6964561" cy="679252"/>
          </a:xfrm>
          <a:prstGeom prst="rect">
            <a:avLst/>
          </a:prstGeom>
          <a:noFill/>
          <a:ln/>
        </p:spPr>
        <p:txBody>
          <a:bodyPr wrap="none" lIns="0" tIns="0" rIns="0" bIns="0" rtlCol="0" anchor="t"/>
          <a:lstStyle/>
          <a:p>
            <a:pPr indent="0" marL="0">
              <a:lnSpc>
                <a:spcPts val="5300"/>
              </a:lnSpc>
              <a:buNone/>
            </a:pPr>
            <a:r>
              <a:rPr lang="en-US" sz="4250" b="1" dirty="0">
                <a:solidFill>
                  <a:srgbClr val="443728"/>
                </a:solidFill>
                <a:latin typeface="Crimson Pro Bold" pitchFamily="34" charset="0"/>
                <a:ea typeface="Crimson Pro Bold" pitchFamily="34" charset="-122"/>
                <a:cs typeface="Crimson Pro Bold" pitchFamily="34" charset="-120"/>
              </a:rPr>
              <a:t>Future Trends and Predictions</a:t>
            </a:r>
            <a:endParaRPr lang="en-US" sz="4250" dirty="0"/>
          </a:p>
        </p:txBody>
      </p:sp>
      <p:pic>
        <p:nvPicPr>
          <p:cNvPr id="4" name="Image 1" descr="preencoded.png">    </p:cNvPr>
          <p:cNvPicPr>
            <a:picLocks noChangeAspect="1"/>
          </p:cNvPicPr>
          <p:nvPr/>
        </p:nvPicPr>
        <p:blipFill>
          <a:blip r:embed="rId2"/>
          <a:stretch>
            <a:fillRect/>
          </a:stretch>
        </p:blipFill>
        <p:spPr>
          <a:xfrm>
            <a:off x="760690" y="4495205"/>
            <a:ext cx="543401" cy="543401"/>
          </a:xfrm>
          <a:prstGeom prst="rect">
            <a:avLst/>
          </a:prstGeom>
        </p:spPr>
      </p:pic>
      <p:sp>
        <p:nvSpPr>
          <p:cNvPr id="5" name="Text 1"/>
          <p:cNvSpPr/>
          <p:nvPr/>
        </p:nvSpPr>
        <p:spPr>
          <a:xfrm>
            <a:off x="760690" y="5255895"/>
            <a:ext cx="3032760" cy="679133"/>
          </a:xfrm>
          <a:prstGeom prst="rect">
            <a:avLst/>
          </a:prstGeom>
          <a:noFill/>
          <a:ln/>
        </p:spPr>
        <p:txBody>
          <a:bodyPr wrap="square" lIns="0" tIns="0" rIns="0" bIns="0" rtlCol="0" anchor="t"/>
          <a:lstStyle/>
          <a:p>
            <a:pPr algn="l" indent="0" marL="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AI-Powered Knowledge Base</a:t>
            </a:r>
            <a:endParaRPr lang="en-US" sz="2100" dirty="0"/>
          </a:p>
        </p:txBody>
      </p:sp>
      <p:sp>
        <p:nvSpPr>
          <p:cNvPr id="6" name="Text 2"/>
          <p:cNvSpPr/>
          <p:nvPr/>
        </p:nvSpPr>
        <p:spPr>
          <a:xfrm>
            <a:off x="760690" y="6065401"/>
            <a:ext cx="3032760" cy="1391126"/>
          </a:xfrm>
          <a:prstGeom prst="rect">
            <a:avLst/>
          </a:prstGeom>
          <a:noFill/>
          <a:ln/>
        </p:spPr>
        <p:txBody>
          <a:bodyPr wrap="square" lIns="0" tIns="0" rIns="0" bIns="0" rtlCol="0" anchor="t"/>
          <a:lstStyle/>
          <a:p>
            <a:pPr algn="l" indent="0" marL="0">
              <a:lnSpc>
                <a:spcPts val="2700"/>
              </a:lnSpc>
              <a:buNone/>
            </a:pPr>
            <a:r>
              <a:rPr lang="en-US" sz="1700" dirty="0">
                <a:solidFill>
                  <a:srgbClr val="443728"/>
                </a:solidFill>
                <a:latin typeface="Open Sans" pitchFamily="34" charset="0"/>
                <a:ea typeface="Open Sans" pitchFamily="34" charset="-122"/>
                <a:cs typeface="Open Sans" pitchFamily="34" charset="-120"/>
              </a:rPr>
              <a:t>Artificial intelligence will play a larger role in automating content creation and personalization.</a:t>
            </a:r>
            <a:endParaRPr lang="en-US" sz="1700" dirty="0"/>
          </a:p>
        </p:txBody>
      </p:sp>
      <p:pic>
        <p:nvPicPr>
          <p:cNvPr id="7" name="Image 2" descr="preencoded.png">    </p:cNvPr>
          <p:cNvPicPr>
            <a:picLocks noChangeAspect="1"/>
          </p:cNvPicPr>
          <p:nvPr/>
        </p:nvPicPr>
        <p:blipFill>
          <a:blip r:embed="rId3"/>
          <a:stretch>
            <a:fillRect/>
          </a:stretch>
        </p:blipFill>
        <p:spPr>
          <a:xfrm>
            <a:off x="4119443" y="4495205"/>
            <a:ext cx="543401" cy="543401"/>
          </a:xfrm>
          <a:prstGeom prst="rect">
            <a:avLst/>
          </a:prstGeom>
        </p:spPr>
      </p:pic>
      <p:sp>
        <p:nvSpPr>
          <p:cNvPr id="8" name="Text 3"/>
          <p:cNvSpPr/>
          <p:nvPr/>
        </p:nvSpPr>
        <p:spPr>
          <a:xfrm>
            <a:off x="4119443" y="5255895"/>
            <a:ext cx="2717006" cy="339566"/>
          </a:xfrm>
          <a:prstGeom prst="rect">
            <a:avLst/>
          </a:prstGeom>
          <a:noFill/>
          <a:ln/>
        </p:spPr>
        <p:txBody>
          <a:bodyPr wrap="none" lIns="0" tIns="0" rIns="0" bIns="0" rtlCol="0" anchor="t"/>
          <a:lstStyle/>
          <a:p>
            <a:pPr algn="l" indent="0" marL="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Mobile Accessibility</a:t>
            </a:r>
            <a:endParaRPr lang="en-US" sz="2100" dirty="0"/>
          </a:p>
        </p:txBody>
      </p:sp>
      <p:sp>
        <p:nvSpPr>
          <p:cNvPr id="9" name="Text 4"/>
          <p:cNvSpPr/>
          <p:nvPr/>
        </p:nvSpPr>
        <p:spPr>
          <a:xfrm>
            <a:off x="4119443" y="5725835"/>
            <a:ext cx="3032760" cy="1043345"/>
          </a:xfrm>
          <a:prstGeom prst="rect">
            <a:avLst/>
          </a:prstGeom>
          <a:noFill/>
          <a:ln/>
        </p:spPr>
        <p:txBody>
          <a:bodyPr wrap="square" lIns="0" tIns="0" rIns="0" bIns="0" rtlCol="0" anchor="t"/>
          <a:lstStyle/>
          <a:p>
            <a:pPr algn="l" indent="0" marL="0">
              <a:lnSpc>
                <a:spcPts val="2700"/>
              </a:lnSpc>
              <a:buNone/>
            </a:pPr>
            <a:r>
              <a:rPr lang="en-US" sz="1700" dirty="0">
                <a:solidFill>
                  <a:srgbClr val="443728"/>
                </a:solidFill>
                <a:latin typeface="Open Sans" pitchFamily="34" charset="0"/>
                <a:ea typeface="Open Sans" pitchFamily="34" charset="-122"/>
                <a:cs typeface="Open Sans" pitchFamily="34" charset="-120"/>
              </a:rPr>
              <a:t>Knowledge bases will become more accessible on mobile devices.</a:t>
            </a:r>
            <a:endParaRPr lang="en-US" sz="1700" dirty="0"/>
          </a:p>
        </p:txBody>
      </p:sp>
      <p:pic>
        <p:nvPicPr>
          <p:cNvPr id="10" name="Image 3" descr="preencoded.png">    </p:cNvPr>
          <p:cNvPicPr>
            <a:picLocks noChangeAspect="1"/>
          </p:cNvPicPr>
          <p:nvPr/>
        </p:nvPicPr>
        <p:blipFill>
          <a:blip r:embed="rId4"/>
          <a:stretch>
            <a:fillRect/>
          </a:stretch>
        </p:blipFill>
        <p:spPr>
          <a:xfrm>
            <a:off x="7478197" y="4495205"/>
            <a:ext cx="543401" cy="543401"/>
          </a:xfrm>
          <a:prstGeom prst="rect">
            <a:avLst/>
          </a:prstGeom>
        </p:spPr>
      </p:pic>
      <p:sp>
        <p:nvSpPr>
          <p:cNvPr id="11" name="Text 5"/>
          <p:cNvSpPr/>
          <p:nvPr/>
        </p:nvSpPr>
        <p:spPr>
          <a:xfrm>
            <a:off x="7478197" y="5255895"/>
            <a:ext cx="2717006" cy="339566"/>
          </a:xfrm>
          <a:prstGeom prst="rect">
            <a:avLst/>
          </a:prstGeom>
          <a:noFill/>
          <a:ln/>
        </p:spPr>
        <p:txBody>
          <a:bodyPr wrap="none" lIns="0" tIns="0" rIns="0" bIns="0" rtlCol="0" anchor="t"/>
          <a:lstStyle/>
          <a:p>
            <a:pPr algn="l" indent="0" marL="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Cloud-Based Solutions</a:t>
            </a:r>
            <a:endParaRPr lang="en-US" sz="2100" dirty="0"/>
          </a:p>
        </p:txBody>
      </p:sp>
      <p:sp>
        <p:nvSpPr>
          <p:cNvPr id="12" name="Text 6"/>
          <p:cNvSpPr/>
          <p:nvPr/>
        </p:nvSpPr>
        <p:spPr>
          <a:xfrm>
            <a:off x="7478197" y="5725835"/>
            <a:ext cx="3032760" cy="1043345"/>
          </a:xfrm>
          <a:prstGeom prst="rect">
            <a:avLst/>
          </a:prstGeom>
          <a:noFill/>
          <a:ln/>
        </p:spPr>
        <p:txBody>
          <a:bodyPr wrap="square" lIns="0" tIns="0" rIns="0" bIns="0" rtlCol="0" anchor="t"/>
          <a:lstStyle/>
          <a:p>
            <a:pPr algn="l" indent="0" marL="0">
              <a:lnSpc>
                <a:spcPts val="2700"/>
              </a:lnSpc>
              <a:buNone/>
            </a:pPr>
            <a:r>
              <a:rPr lang="en-US" sz="1700" dirty="0">
                <a:solidFill>
                  <a:srgbClr val="443728"/>
                </a:solidFill>
                <a:latin typeface="Open Sans" pitchFamily="34" charset="0"/>
                <a:ea typeface="Open Sans" pitchFamily="34" charset="-122"/>
                <a:cs typeface="Open Sans" pitchFamily="34" charset="-120"/>
              </a:rPr>
              <a:t>Cloud-based knowledge base platforms will dominate the market.</a:t>
            </a:r>
            <a:endParaRPr lang="en-US" sz="1700" dirty="0"/>
          </a:p>
        </p:txBody>
      </p:sp>
      <p:pic>
        <p:nvPicPr>
          <p:cNvPr id="13" name="Image 4" descr="preencoded.png">    </p:cNvPr>
          <p:cNvPicPr>
            <a:picLocks noChangeAspect="1"/>
          </p:cNvPicPr>
          <p:nvPr/>
        </p:nvPicPr>
        <p:blipFill>
          <a:blip r:embed="rId5"/>
          <a:stretch>
            <a:fillRect/>
          </a:stretch>
        </p:blipFill>
        <p:spPr>
          <a:xfrm>
            <a:off x="10836950" y="4495205"/>
            <a:ext cx="543401" cy="543401"/>
          </a:xfrm>
          <a:prstGeom prst="rect">
            <a:avLst/>
          </a:prstGeom>
        </p:spPr>
      </p:pic>
      <p:sp>
        <p:nvSpPr>
          <p:cNvPr id="14" name="Text 7"/>
          <p:cNvSpPr/>
          <p:nvPr/>
        </p:nvSpPr>
        <p:spPr>
          <a:xfrm>
            <a:off x="10836950" y="5255895"/>
            <a:ext cx="2807613" cy="339566"/>
          </a:xfrm>
          <a:prstGeom prst="rect">
            <a:avLst/>
          </a:prstGeom>
          <a:noFill/>
          <a:ln/>
        </p:spPr>
        <p:txBody>
          <a:bodyPr wrap="none" lIns="0" tIns="0" rIns="0" bIns="0" rtlCol="0" anchor="t"/>
          <a:lstStyle/>
          <a:p>
            <a:pPr algn="l" indent="0" marL="0">
              <a:lnSpc>
                <a:spcPts val="2650"/>
              </a:lnSpc>
              <a:buNone/>
            </a:pPr>
            <a:r>
              <a:rPr lang="en-US" sz="2100" b="1" dirty="0">
                <a:solidFill>
                  <a:srgbClr val="443728"/>
                </a:solidFill>
                <a:latin typeface="Crimson Pro Bold" pitchFamily="34" charset="0"/>
                <a:ea typeface="Crimson Pro Bold" pitchFamily="34" charset="-122"/>
                <a:cs typeface="Crimson Pro Bold" pitchFamily="34" charset="-120"/>
              </a:rPr>
              <a:t>Voice Search Integration</a:t>
            </a:r>
            <a:endParaRPr lang="en-US" sz="2100" dirty="0"/>
          </a:p>
        </p:txBody>
      </p:sp>
      <p:sp>
        <p:nvSpPr>
          <p:cNvPr id="15" name="Text 8"/>
          <p:cNvSpPr/>
          <p:nvPr/>
        </p:nvSpPr>
        <p:spPr>
          <a:xfrm>
            <a:off x="10836950" y="5725835"/>
            <a:ext cx="3032760" cy="695563"/>
          </a:xfrm>
          <a:prstGeom prst="rect">
            <a:avLst/>
          </a:prstGeom>
          <a:noFill/>
          <a:ln/>
        </p:spPr>
        <p:txBody>
          <a:bodyPr wrap="square" lIns="0" tIns="0" rIns="0" bIns="0" rtlCol="0" anchor="t"/>
          <a:lstStyle/>
          <a:p>
            <a:pPr algn="l" indent="0" marL="0">
              <a:lnSpc>
                <a:spcPts val="2700"/>
              </a:lnSpc>
              <a:buNone/>
            </a:pPr>
            <a:r>
              <a:rPr lang="en-US" sz="1700" dirty="0">
                <a:solidFill>
                  <a:srgbClr val="443728"/>
                </a:solidFill>
                <a:latin typeface="Open Sans" pitchFamily="34" charset="0"/>
                <a:ea typeface="Open Sans" pitchFamily="34" charset="-122"/>
                <a:cs typeface="Open Sans" pitchFamily="34" charset="-120"/>
              </a:rPr>
              <a:t>Voice search functionality will become a standard feature.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Enterprise knowledge bases are an essential tool for businesses looking to thrive in today's competitive landscape. By embracing the benefits of a knowledge base, organizations can empower their employees, improve customer experiences, and gain a competitive edge.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2024-10-27T02:24:59Z</dcterms:created>
  <dcterms:modified xsi:type="dcterms:W3CDTF">2024-10-27T02:24:59Z</dcterms:modified>
</cp:coreProperties>
</file>